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77" r:id="rId2"/>
    <p:sldId id="272" r:id="rId3"/>
    <p:sldId id="260" r:id="rId4"/>
    <p:sldId id="270" r:id="rId5"/>
    <p:sldId id="265" r:id="rId6"/>
    <p:sldId id="258" r:id="rId7"/>
    <p:sldId id="259" r:id="rId8"/>
    <p:sldId id="269" r:id="rId9"/>
    <p:sldId id="261" r:id="rId10"/>
    <p:sldId id="262" r:id="rId11"/>
    <p:sldId id="263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0080"/>
    <a:srgbClr val="0000FF"/>
    <a:srgbClr val="B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64503" autoAdjust="0"/>
  </p:normalViewPr>
  <p:slideViewPr>
    <p:cSldViewPr snapToGrid="0" snapToObjects="1">
      <p:cViewPr varScale="1">
        <p:scale>
          <a:sx n="74" d="100"/>
          <a:sy n="74" d="100"/>
        </p:scale>
        <p:origin x="5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0E3DC-0750-A64A-8B06-777575B2E4A0}" type="datetimeFigureOut">
              <a:rPr lang="en-US" smtClean="0"/>
              <a:t>3/31/17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37265-B7DE-8346-8D0D-5B3AAB26F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3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Basics of </a:t>
            </a:r>
            <a:r>
              <a:rPr lang="en-US" dirty="0" err="1" smtClean="0"/>
              <a:t>Koerner</a:t>
            </a:r>
            <a:r>
              <a:rPr lang="en-US" dirty="0" smtClean="0"/>
              <a:t> &amp; Fitzpatrick’s (2002) General Theory of Family </a:t>
            </a:r>
            <a:r>
              <a:rPr lang="en-US" dirty="0" err="1" smtClean="0"/>
              <a:t>Comm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7265-B7DE-8346-8D0D-5B3AAB26F4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8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7265-B7DE-8346-8D0D-5B3AAB26F4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13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7265-B7DE-8346-8D0D-5B3AAB26F4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3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7265-B7DE-8346-8D0D-5B3AAB26F4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78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37265-B7DE-8346-8D0D-5B3AAB26F4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00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50D2-1EF2-2D4E-922F-60AACEDA6A9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7FBA-5602-E846-B66D-D57D7F33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6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50D2-1EF2-2D4E-922F-60AACEDA6A9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7FBA-5602-E846-B66D-D57D7F33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9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50D2-1EF2-2D4E-922F-60AACEDA6A9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7FBA-5602-E846-B66D-D57D7F33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1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50D2-1EF2-2D4E-922F-60AACEDA6A9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7FBA-5602-E846-B66D-D57D7F33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5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50D2-1EF2-2D4E-922F-60AACEDA6A9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7FBA-5602-E846-B66D-D57D7F33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6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50D2-1EF2-2D4E-922F-60AACEDA6A9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7FBA-5602-E846-B66D-D57D7F33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2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50D2-1EF2-2D4E-922F-60AACEDA6A9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7FBA-5602-E846-B66D-D57D7F33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1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50D2-1EF2-2D4E-922F-60AACEDA6A9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7FBA-5602-E846-B66D-D57D7F33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50D2-1EF2-2D4E-922F-60AACEDA6A9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7FBA-5602-E846-B66D-D57D7F33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4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50D2-1EF2-2D4E-922F-60AACEDA6A9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7FBA-5602-E846-B66D-D57D7F33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5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50D2-1EF2-2D4E-922F-60AACEDA6A9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87FBA-5602-E846-B66D-D57D7F33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2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750D2-1EF2-2D4E-922F-60AACEDA6A98}" type="datetimeFigureOut">
              <a:rPr lang="en-US" smtClean="0"/>
              <a:t>3/31/17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87FBA-5602-E846-B66D-D57D7F332D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9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80"/>
            <a:ext cx="8229600" cy="5275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Know from </a:t>
            </a:r>
            <a:r>
              <a:rPr lang="en-US" dirty="0" err="1" smtClean="0"/>
              <a:t>Kellas</a:t>
            </a:r>
            <a:r>
              <a:rPr lang="en-US" dirty="0" smtClean="0"/>
              <a:t> (2010)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2290"/>
            <a:ext cx="9144000" cy="5882462"/>
          </a:xfrm>
        </p:spPr>
        <p:txBody>
          <a:bodyPr>
            <a:normAutofit/>
          </a:bodyPr>
          <a:lstStyle/>
          <a:p>
            <a:r>
              <a:rPr lang="en-US" dirty="0" smtClean="0"/>
              <a:t>Tie b/w </a:t>
            </a:r>
            <a:r>
              <a:rPr lang="en-US" dirty="0" err="1" smtClean="0"/>
              <a:t>intergen</a:t>
            </a:r>
            <a:r>
              <a:rPr lang="en-US" dirty="0" smtClean="0"/>
              <a:t>. </a:t>
            </a:r>
            <a:r>
              <a:rPr lang="en-US" dirty="0" err="1" smtClean="0"/>
              <a:t>narrat’s</a:t>
            </a:r>
            <a:r>
              <a:rPr lang="en-US" dirty="0" smtClean="0"/>
              <a:t> &amp; future </a:t>
            </a:r>
            <a:r>
              <a:rPr lang="en-US" b="1" dirty="0" err="1" smtClean="0"/>
              <a:t>Relat</a:t>
            </a:r>
            <a:r>
              <a:rPr lang="en-US" b="1" dirty="0" smtClean="0"/>
              <a:t>. Schemas</a:t>
            </a:r>
            <a:endParaRPr lang="en-US" dirty="0" smtClean="0"/>
          </a:p>
          <a:p>
            <a:r>
              <a:rPr lang="en-US" dirty="0" smtClean="0"/>
              <a:t>Be able to provide </a:t>
            </a:r>
            <a:r>
              <a:rPr lang="en-US" i="1" dirty="0" smtClean="0"/>
              <a:t>examples </a:t>
            </a:r>
            <a:r>
              <a:rPr lang="en-US" dirty="0" smtClean="0"/>
              <a:t>of each subtype w/</a:t>
            </a:r>
            <a:r>
              <a:rPr lang="en-US" dirty="0" err="1" smtClean="0"/>
              <a:t>i</a:t>
            </a:r>
            <a:r>
              <a:rPr lang="en-US" dirty="0" smtClean="0"/>
              <a:t> the 4 main Memorable Message </a:t>
            </a:r>
            <a:r>
              <a:rPr lang="en-US" sz="3000" i="1" dirty="0" err="1" smtClean="0"/>
              <a:t>supratypes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b="1" dirty="0" smtClean="0"/>
              <a:t>Value Self </a:t>
            </a:r>
            <a:r>
              <a:rPr lang="en-US" sz="2000" dirty="0" smtClean="0"/>
              <a:t>(4 subtypes: </a:t>
            </a:r>
            <a:r>
              <a:rPr lang="en-US" sz="2000" dirty="0" err="1" smtClean="0">
                <a:solidFill>
                  <a:srgbClr val="FF0000"/>
                </a:solidFill>
              </a:rPr>
              <a:t>independ&amp;time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0000FF"/>
                </a:solidFill>
              </a:rPr>
              <a:t>self-esteem&amp;don’tsettle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progressive sex/</a:t>
            </a:r>
            <a:r>
              <a:rPr lang="en-US" sz="2000" dirty="0" err="1" smtClean="0">
                <a:solidFill>
                  <a:srgbClr val="FF0000"/>
                </a:solidFill>
              </a:rPr>
              <a:t>rel</a:t>
            </a:r>
            <a:r>
              <a:rPr lang="en-US" sz="2000" dirty="0" smtClean="0">
                <a:solidFill>
                  <a:srgbClr val="FF0000"/>
                </a:solidFill>
              </a:rPr>
              <a:t> views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00FF"/>
                </a:solidFill>
              </a:rPr>
              <a:t>more than 1</a:t>
            </a:r>
            <a:r>
              <a:rPr lang="en-US" sz="2000" dirty="0" smtClean="0"/>
              <a:t>)</a:t>
            </a:r>
          </a:p>
          <a:p>
            <a:pPr lvl="1"/>
            <a:r>
              <a:rPr lang="en-US" b="1" dirty="0" err="1" smtClean="0"/>
              <a:t>Charac’s</a:t>
            </a:r>
            <a:r>
              <a:rPr lang="en-US" b="1" dirty="0" smtClean="0"/>
              <a:t> of good rel. </a:t>
            </a:r>
            <a:r>
              <a:rPr lang="en-US" sz="2000" dirty="0" smtClean="0"/>
              <a:t>(5 subs:</a:t>
            </a:r>
            <a:r>
              <a:rPr lang="en-US" sz="2000" dirty="0" smtClean="0">
                <a:solidFill>
                  <a:srgbClr val="660066"/>
                </a:solidFill>
              </a:rPr>
              <a:t> good </a:t>
            </a:r>
            <a:r>
              <a:rPr lang="en-US" sz="2000" dirty="0" err="1" smtClean="0">
                <a:solidFill>
                  <a:srgbClr val="660066"/>
                </a:solidFill>
              </a:rPr>
              <a:t>qual’s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008000"/>
                </a:solidFill>
              </a:rPr>
              <a:t>behav</a:t>
            </a:r>
            <a:r>
              <a:rPr lang="en-US" sz="2000" dirty="0" smtClean="0">
                <a:solidFill>
                  <a:srgbClr val="008000"/>
                </a:solidFill>
              </a:rPr>
              <a:t> expect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660066"/>
                </a:solidFill>
              </a:rPr>
              <a:t>emot</a:t>
            </a:r>
            <a:r>
              <a:rPr lang="en-US" sz="2000" dirty="0" smtClean="0">
                <a:solidFill>
                  <a:srgbClr val="660066"/>
                </a:solidFill>
              </a:rPr>
              <a:t>/</a:t>
            </a:r>
            <a:r>
              <a:rPr lang="en-US" sz="2000" dirty="0" err="1" smtClean="0">
                <a:solidFill>
                  <a:srgbClr val="660066"/>
                </a:solidFill>
              </a:rPr>
              <a:t>intim</a:t>
            </a:r>
            <a:r>
              <a:rPr lang="en-US" sz="2000" dirty="0" smtClean="0">
                <a:solidFill>
                  <a:srgbClr val="660066"/>
                </a:solidFill>
              </a:rPr>
              <a:t> expect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rgbClr val="008000"/>
                </a:solidFill>
              </a:rPr>
              <a:t> homogamy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660066"/>
                </a:solidFill>
              </a:rPr>
              <a:t>extend family</a:t>
            </a:r>
            <a:r>
              <a:rPr lang="en-US" sz="2000" dirty="0" smtClean="0"/>
              <a:t>)</a:t>
            </a:r>
          </a:p>
          <a:p>
            <a:pPr lvl="1"/>
            <a:r>
              <a:rPr lang="en-US" b="1" dirty="0" smtClean="0"/>
              <a:t>Warnings</a:t>
            </a:r>
            <a:r>
              <a:rPr lang="en-US" dirty="0" smtClean="0"/>
              <a:t> </a:t>
            </a:r>
            <a:r>
              <a:rPr lang="en-US" sz="2000" dirty="0" smtClean="0"/>
              <a:t>(3 subs:</a:t>
            </a:r>
            <a:r>
              <a:rPr lang="en-US" sz="2000" dirty="0" smtClean="0">
                <a:solidFill>
                  <a:srgbClr val="FF6600"/>
                </a:solidFill>
              </a:rPr>
              <a:t> general</a:t>
            </a:r>
            <a:r>
              <a:rPr lang="en-US" sz="2000" dirty="0" smtClean="0"/>
              <a:t>,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</a:rPr>
              <a:t>pers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regret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FF6600"/>
                </a:solidFill>
              </a:rPr>
              <a:t>judg</a:t>
            </a:r>
            <a:r>
              <a:rPr lang="en-US" sz="2000" dirty="0" smtClean="0">
                <a:solidFill>
                  <a:srgbClr val="FF6600"/>
                </a:solidFill>
              </a:rPr>
              <a:t>/expect females</a:t>
            </a:r>
            <a:r>
              <a:rPr lang="en-US" sz="2000" dirty="0" smtClean="0"/>
              <a:t>)</a:t>
            </a:r>
          </a:p>
          <a:p>
            <a:pPr lvl="1"/>
            <a:r>
              <a:rPr lang="en-US" b="1" dirty="0" smtClean="0"/>
              <a:t>Sanctity of love </a:t>
            </a:r>
            <a:r>
              <a:rPr lang="en-US" sz="2000" dirty="0" smtClean="0"/>
              <a:t>(2 subs: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virgin&amp;morals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the “one”</a:t>
            </a:r>
            <a:r>
              <a:rPr lang="en-US" sz="2000" dirty="0" smtClean="0"/>
              <a:t>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dirty="0" smtClean="0"/>
              <a:t>3 main implications drawn from results Discussed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03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9270"/>
          </a:xfrm>
        </p:spPr>
        <p:txBody>
          <a:bodyPr/>
          <a:lstStyle/>
          <a:p>
            <a:r>
              <a:rPr lang="en-US" dirty="0" smtClean="0"/>
              <a:t>Dysfunctional Coping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74" y="1232546"/>
            <a:ext cx="8229600" cy="4525963"/>
          </a:xfrm>
        </p:spPr>
        <p:txBody>
          <a:bodyPr/>
          <a:lstStyle/>
          <a:p>
            <a:r>
              <a:rPr lang="en-US" dirty="0" smtClean="0"/>
              <a:t>Compliant </a:t>
            </a:r>
            <a:r>
              <a:rPr lang="en-US" dirty="0" smtClean="0"/>
              <a:t>Surrender – </a:t>
            </a:r>
          </a:p>
          <a:p>
            <a:endParaRPr lang="en-US" dirty="0" smtClean="0"/>
          </a:p>
          <a:p>
            <a:r>
              <a:rPr lang="en-US" dirty="0" smtClean="0"/>
              <a:t>Detached </a:t>
            </a:r>
            <a:r>
              <a:rPr lang="en-US" dirty="0" smtClean="0"/>
              <a:t>Protector – </a:t>
            </a:r>
          </a:p>
          <a:p>
            <a:endParaRPr lang="en-US" dirty="0" smtClean="0"/>
          </a:p>
          <a:p>
            <a:r>
              <a:rPr lang="en-US" dirty="0" err="1" smtClean="0"/>
              <a:t>Overcompensator</a:t>
            </a:r>
            <a:r>
              <a:rPr lang="en-US" dirty="0" smtClean="0"/>
              <a:t> –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806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3"/>
            <a:ext cx="8229600" cy="1143000"/>
          </a:xfrm>
        </p:spPr>
        <p:txBody>
          <a:bodyPr/>
          <a:lstStyle/>
          <a:p>
            <a:r>
              <a:rPr lang="en-US" dirty="0" smtClean="0"/>
              <a:t>Dysfunctional Parent Modes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Punitive </a:t>
            </a:r>
            <a:r>
              <a:rPr lang="en-US" dirty="0" smtClean="0"/>
              <a:t>Parent – </a:t>
            </a:r>
          </a:p>
          <a:p>
            <a:endParaRPr lang="en-US" dirty="0" smtClean="0"/>
          </a:p>
          <a:p>
            <a:r>
              <a:rPr lang="en-US" dirty="0" smtClean="0"/>
              <a:t>Demanding </a:t>
            </a:r>
            <a:r>
              <a:rPr lang="en-US" dirty="0" smtClean="0"/>
              <a:t>Parent 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599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Adult 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632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… … lead to </a:t>
            </a:r>
            <a:r>
              <a:rPr lang="en-US" b="1" dirty="0" smtClean="0"/>
              <a:t>Scripts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from Systems Theory??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00" t="14133" r="5000" b="3990"/>
          <a:stretch/>
        </p:blipFill>
        <p:spPr>
          <a:xfrm>
            <a:off x="1787863" y="2367410"/>
            <a:ext cx="6180450" cy="4216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881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8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One version of ingrained, codified scripts… </a:t>
            </a:r>
            <a:r>
              <a:rPr lang="en-US" b="1" dirty="0" smtClean="0"/>
              <a:t>RITUALS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81" y="1180832"/>
            <a:ext cx="8805643" cy="55210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Can occur: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Daily/Weekly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Yearly (e.g., holidays)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Major life events (pre-established turning points)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Purposes: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Shared meanings </a:t>
            </a:r>
            <a:r>
              <a:rPr lang="en-US" dirty="0" smtClean="0">
                <a:solidFill>
                  <a:srgbClr val="000090"/>
                </a:solidFill>
              </a:rPr>
              <a:t>(                        )</a:t>
            </a:r>
            <a:endParaRPr lang="en-US" dirty="0" smtClean="0">
              <a:solidFill>
                <a:srgbClr val="000090"/>
              </a:solidFill>
            </a:endParaRP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Education/Teaching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Beliefs/Values</a:t>
            </a:r>
          </a:p>
          <a:p>
            <a:pPr lvl="2"/>
            <a:r>
              <a:rPr lang="en-US" dirty="0" smtClean="0">
                <a:solidFill>
                  <a:srgbClr val="000090"/>
                </a:solidFill>
              </a:rPr>
              <a:t>Practical “life lessons”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Shaped by: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Sub/culture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History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Location/Environment</a:t>
            </a:r>
          </a:p>
        </p:txBody>
      </p:sp>
    </p:spTree>
    <p:extLst>
      <p:ext uri="{BB962C8B-B14F-4D97-AF65-F5344CB8AC3E}">
        <p14:creationId xmlns:p14="http://schemas.microsoft.com/office/powerpoint/2010/main" val="311962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1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Memorable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5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35"/>
            <a:ext cx="8229600" cy="7113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565" y="981873"/>
            <a:ext cx="8732750" cy="5268245"/>
          </a:xfrm>
        </p:spPr>
        <p:txBody>
          <a:bodyPr/>
          <a:lstStyle/>
          <a:p>
            <a:r>
              <a:rPr lang="en-US" dirty="0" smtClean="0"/>
              <a:t>Like </a:t>
            </a:r>
            <a:r>
              <a:rPr lang="en-US" dirty="0" smtClean="0"/>
              <a:t>“</a:t>
            </a:r>
            <a:r>
              <a:rPr lang="en-US" dirty="0"/>
              <a:t> </a:t>
            </a:r>
            <a:r>
              <a:rPr lang="en-US" dirty="0" smtClean="0"/>
              <a:t>                                       </a:t>
            </a:r>
            <a:r>
              <a:rPr lang="en-US" dirty="0" smtClean="0"/>
              <a:t>” </a:t>
            </a:r>
            <a:r>
              <a:rPr lang="en-US" dirty="0" smtClean="0"/>
              <a:t>that </a:t>
            </a:r>
            <a:r>
              <a:rPr lang="en-US" u="sng" dirty="0" smtClean="0"/>
              <a:t>affect</a:t>
            </a:r>
            <a:r>
              <a:rPr lang="en-US" dirty="0" smtClean="0"/>
              <a:t> how we:</a:t>
            </a:r>
          </a:p>
          <a:p>
            <a:pPr lvl="1"/>
            <a:r>
              <a:rPr lang="en-US" dirty="0" smtClean="0"/>
              <a:t>Feel</a:t>
            </a:r>
          </a:p>
          <a:p>
            <a:pPr lvl="1"/>
            <a:r>
              <a:rPr lang="en-US" dirty="0" smtClean="0"/>
              <a:t>Behave</a:t>
            </a:r>
          </a:p>
          <a:p>
            <a:pPr lvl="1"/>
            <a:r>
              <a:rPr lang="en-US" dirty="0" smtClean="0"/>
              <a:t>Communicate</a:t>
            </a:r>
          </a:p>
          <a:p>
            <a:pPr lvl="1"/>
            <a:r>
              <a:rPr lang="en-US" dirty="0" smtClean="0"/>
              <a:t>Frame everything</a:t>
            </a:r>
          </a:p>
          <a:p>
            <a:pPr lvl="1"/>
            <a:r>
              <a:rPr lang="en-US" dirty="0" smtClean="0"/>
              <a:t>Interact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Ex. Gender schema</a:t>
            </a:r>
          </a:p>
          <a:p>
            <a:pPr lvl="1"/>
            <a:r>
              <a:rPr lang="en-US" dirty="0" smtClean="0"/>
              <a:t>Ex. Relational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497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0022"/>
          <a:stretch/>
        </p:blipFill>
        <p:spPr>
          <a:xfrm>
            <a:off x="276045" y="-1"/>
            <a:ext cx="8695427" cy="736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51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17" r="5208" b="3398"/>
          <a:stretch/>
        </p:blipFill>
        <p:spPr>
          <a:xfrm>
            <a:off x="0" y="-248504"/>
            <a:ext cx="9143999" cy="710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95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4769"/>
          </a:xfrm>
        </p:spPr>
        <p:txBody>
          <a:bodyPr>
            <a:noAutofit/>
          </a:bodyPr>
          <a:lstStyle/>
          <a:p>
            <a:r>
              <a:rPr lang="en-US" sz="3200" dirty="0" smtClean="0"/>
              <a:t>Young’s (2003) Maladaptive Schemas for individuals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802154"/>
            <a:ext cx="4661812" cy="612396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B50202"/>
                </a:solidFill>
              </a:rPr>
              <a:t>  </a:t>
            </a:r>
            <a:endParaRPr lang="en-US" b="1" dirty="0" smtClean="0">
              <a:solidFill>
                <a:srgbClr val="B50202"/>
              </a:solidFill>
            </a:endParaRPr>
          </a:p>
          <a:p>
            <a:pPr lvl="1"/>
            <a:r>
              <a:rPr lang="en-US" dirty="0" smtClean="0">
                <a:solidFill>
                  <a:srgbClr val="B50202"/>
                </a:solidFill>
              </a:rPr>
              <a:t>Abandonment/Instability</a:t>
            </a:r>
          </a:p>
          <a:p>
            <a:pPr lvl="1"/>
            <a:r>
              <a:rPr lang="en-US" dirty="0" smtClean="0">
                <a:solidFill>
                  <a:srgbClr val="B50202"/>
                </a:solidFill>
              </a:rPr>
              <a:t>Mistrust/Abuse</a:t>
            </a:r>
          </a:p>
          <a:p>
            <a:pPr lvl="1"/>
            <a:r>
              <a:rPr lang="en-US" dirty="0" smtClean="0">
                <a:solidFill>
                  <a:srgbClr val="B50202"/>
                </a:solidFill>
              </a:rPr>
              <a:t>Emotional Deprivation</a:t>
            </a:r>
          </a:p>
          <a:p>
            <a:pPr lvl="1"/>
            <a:r>
              <a:rPr lang="en-US" dirty="0" smtClean="0">
                <a:solidFill>
                  <a:srgbClr val="B50202"/>
                </a:solidFill>
              </a:rPr>
              <a:t>Defectiveness/Shame</a:t>
            </a:r>
          </a:p>
          <a:p>
            <a:pPr lvl="1"/>
            <a:r>
              <a:rPr lang="en-US" dirty="0" smtClean="0">
                <a:solidFill>
                  <a:srgbClr val="B50202"/>
                </a:solidFill>
              </a:rPr>
              <a:t>Social Isolation/Alienation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                         &amp;/</a:t>
            </a:r>
            <a:r>
              <a:rPr lang="en-US" b="1" dirty="0" smtClean="0">
                <a:solidFill>
                  <a:srgbClr val="0000FF"/>
                </a:solidFill>
              </a:rPr>
              <a:t>or Performance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Dependence/Incompetence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Vulnerability to Harm or Illness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Enmeshment/</a:t>
            </a:r>
            <a:r>
              <a:rPr lang="en-US" dirty="0" err="1" smtClean="0">
                <a:solidFill>
                  <a:srgbClr val="0000FF"/>
                </a:solidFill>
              </a:rPr>
              <a:t>Undvlp’d</a:t>
            </a:r>
            <a:r>
              <a:rPr lang="en-US" dirty="0" smtClean="0">
                <a:solidFill>
                  <a:srgbClr val="0000FF"/>
                </a:solidFill>
              </a:rPr>
              <a:t> self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Failure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6302" y="600609"/>
            <a:ext cx="4237698" cy="635465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Impaired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Entitlement/Grandiosity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Insufficient Self-control &amp;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or Self-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discipline</a:t>
            </a:r>
          </a:p>
          <a:p>
            <a:pPr lvl="1"/>
            <a:endParaRPr lang="en-US" sz="1500" dirty="0"/>
          </a:p>
          <a:p>
            <a:r>
              <a:rPr lang="en-US" b="1" dirty="0" smtClean="0">
                <a:solidFill>
                  <a:srgbClr val="008000"/>
                </a:solidFill>
              </a:rPr>
              <a:t>     </a:t>
            </a:r>
            <a:endParaRPr lang="en-US" b="1" dirty="0">
              <a:solidFill>
                <a:srgbClr val="008000"/>
              </a:solidFill>
            </a:endParaRPr>
          </a:p>
          <a:p>
            <a:pPr lvl="1"/>
            <a:r>
              <a:rPr lang="en-US" dirty="0">
                <a:solidFill>
                  <a:srgbClr val="008000"/>
                </a:solidFill>
              </a:rPr>
              <a:t>Subjugation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Self-sacrifice</a:t>
            </a:r>
          </a:p>
          <a:p>
            <a:pPr lvl="1"/>
            <a:r>
              <a:rPr lang="en-US" dirty="0">
                <a:solidFill>
                  <a:srgbClr val="008000"/>
                </a:solidFill>
              </a:rPr>
              <a:t>Approval-seeking/Recognition-</a:t>
            </a:r>
            <a:r>
              <a:rPr lang="en-US" dirty="0" smtClean="0">
                <a:solidFill>
                  <a:srgbClr val="008000"/>
                </a:solidFill>
              </a:rPr>
              <a:t>seeking</a:t>
            </a:r>
          </a:p>
          <a:p>
            <a:pPr lvl="1"/>
            <a:endParaRPr lang="en-US" sz="1500" dirty="0"/>
          </a:p>
          <a:p>
            <a:r>
              <a:rPr lang="en-US" b="1" dirty="0" smtClean="0">
                <a:solidFill>
                  <a:srgbClr val="400080"/>
                </a:solidFill>
              </a:rPr>
              <a:t>   </a:t>
            </a:r>
            <a:endParaRPr lang="en-US" b="1" dirty="0">
              <a:solidFill>
                <a:srgbClr val="400080"/>
              </a:solidFill>
            </a:endParaRPr>
          </a:p>
          <a:p>
            <a:pPr lvl="1"/>
            <a:r>
              <a:rPr lang="en-US" dirty="0">
                <a:solidFill>
                  <a:srgbClr val="400080"/>
                </a:solidFill>
              </a:rPr>
              <a:t>Negativity/Pessimism</a:t>
            </a:r>
          </a:p>
          <a:p>
            <a:pPr lvl="1"/>
            <a:r>
              <a:rPr lang="en-US" dirty="0">
                <a:solidFill>
                  <a:srgbClr val="400080"/>
                </a:solidFill>
              </a:rPr>
              <a:t>Emotional Inhibition</a:t>
            </a:r>
          </a:p>
          <a:p>
            <a:pPr lvl="1"/>
            <a:r>
              <a:rPr lang="en-US" dirty="0">
                <a:solidFill>
                  <a:srgbClr val="400080"/>
                </a:solidFill>
              </a:rPr>
              <a:t>Unrelenting Standards/</a:t>
            </a:r>
            <a:r>
              <a:rPr lang="en-US" dirty="0" err="1">
                <a:solidFill>
                  <a:srgbClr val="400080"/>
                </a:solidFill>
              </a:rPr>
              <a:t>Hypercriticalness</a:t>
            </a:r>
            <a:endParaRPr lang="en-US" dirty="0">
              <a:solidFill>
                <a:srgbClr val="400080"/>
              </a:solidFill>
            </a:endParaRPr>
          </a:p>
          <a:p>
            <a:pPr lvl="1"/>
            <a:r>
              <a:rPr lang="en-US" dirty="0" err="1">
                <a:solidFill>
                  <a:srgbClr val="400080"/>
                </a:solidFill>
              </a:rPr>
              <a:t>Punitiveness</a:t>
            </a:r>
            <a:endParaRPr lang="en-US" dirty="0">
              <a:solidFill>
                <a:srgbClr val="40008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9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75"/>
            <a:ext cx="8229600" cy="6671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Schemas result in “MODES”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8181"/>
            <a:ext cx="9144000" cy="596981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400080"/>
                </a:solidFill>
              </a:rPr>
              <a:t>   </a:t>
            </a:r>
            <a:endParaRPr lang="en-US" dirty="0" smtClean="0">
              <a:solidFill>
                <a:srgbClr val="400080"/>
              </a:solidFill>
            </a:endParaRPr>
          </a:p>
          <a:p>
            <a:pPr lvl="1"/>
            <a:r>
              <a:rPr lang="en-US" dirty="0" smtClean="0">
                <a:solidFill>
                  <a:srgbClr val="400080"/>
                </a:solidFill>
              </a:rPr>
              <a:t>every </a:t>
            </a:r>
            <a:r>
              <a:rPr lang="en-US" dirty="0">
                <a:solidFill>
                  <a:srgbClr val="400080"/>
                </a:solidFill>
              </a:rPr>
              <a:t>human </a:t>
            </a:r>
            <a:r>
              <a:rPr lang="en-US" dirty="0" smtClean="0">
                <a:solidFill>
                  <a:srgbClr val="400080"/>
                </a:solidFill>
              </a:rPr>
              <a:t>experiences some times!</a:t>
            </a:r>
          </a:p>
          <a:p>
            <a:r>
              <a:rPr lang="en-US" dirty="0">
                <a:solidFill>
                  <a:srgbClr val="008000"/>
                </a:solidFill>
              </a:rPr>
              <a:t>C</a:t>
            </a:r>
            <a:r>
              <a:rPr lang="en-US" dirty="0" smtClean="0">
                <a:solidFill>
                  <a:srgbClr val="008000"/>
                </a:solidFill>
              </a:rPr>
              <a:t>luster </a:t>
            </a:r>
            <a:r>
              <a:rPr lang="en-US" dirty="0">
                <a:solidFill>
                  <a:srgbClr val="008000"/>
                </a:solidFill>
              </a:rPr>
              <a:t>of </a:t>
            </a:r>
            <a:r>
              <a:rPr lang="en-US" dirty="0" smtClean="0">
                <a:solidFill>
                  <a:srgbClr val="008000"/>
                </a:solidFill>
              </a:rPr>
              <a:t>schemas &amp; </a:t>
            </a:r>
            <a:r>
              <a:rPr lang="en-US" dirty="0">
                <a:solidFill>
                  <a:srgbClr val="008000"/>
                </a:solidFill>
              </a:rPr>
              <a:t>coping </a:t>
            </a:r>
            <a:r>
              <a:rPr lang="en-US" dirty="0" smtClean="0">
                <a:solidFill>
                  <a:srgbClr val="008000"/>
                </a:solidFill>
              </a:rPr>
              <a:t>styles </a:t>
            </a:r>
          </a:p>
          <a:p>
            <a:r>
              <a:rPr lang="en-US" dirty="0" smtClean="0">
                <a:solidFill>
                  <a:srgbClr val="400080"/>
                </a:solidFill>
              </a:rPr>
              <a:t>Activated by </a:t>
            </a:r>
            <a:r>
              <a:rPr lang="en-US" b="1" dirty="0" smtClean="0">
                <a:solidFill>
                  <a:srgbClr val="400080"/>
                </a:solidFill>
              </a:rPr>
              <a:t>   </a:t>
            </a:r>
            <a:endParaRPr lang="en-US" b="1" dirty="0" smtClean="0">
              <a:solidFill>
                <a:srgbClr val="400080"/>
              </a:solidFill>
            </a:endParaRPr>
          </a:p>
          <a:p>
            <a:pPr lvl="1"/>
            <a:r>
              <a:rPr lang="en-US" dirty="0" smtClean="0">
                <a:solidFill>
                  <a:srgbClr val="400080"/>
                </a:solidFill>
              </a:rPr>
              <a:t>Life </a:t>
            </a:r>
            <a:r>
              <a:rPr lang="en-US" dirty="0" err="1" smtClean="0">
                <a:solidFill>
                  <a:srgbClr val="400080"/>
                </a:solidFill>
              </a:rPr>
              <a:t>situat’s</a:t>
            </a:r>
            <a:r>
              <a:rPr lang="en-US" dirty="0" smtClean="0">
                <a:solidFill>
                  <a:srgbClr val="400080"/>
                </a:solidFill>
              </a:rPr>
              <a:t> person </a:t>
            </a:r>
            <a:r>
              <a:rPr lang="en-US" dirty="0">
                <a:solidFill>
                  <a:srgbClr val="400080"/>
                </a:solidFill>
              </a:rPr>
              <a:t>finds </a:t>
            </a:r>
            <a:r>
              <a:rPr lang="en-US" dirty="0" smtClean="0">
                <a:solidFill>
                  <a:srgbClr val="400080"/>
                </a:solidFill>
              </a:rPr>
              <a:t>disturbing/offensive </a:t>
            </a:r>
            <a:r>
              <a:rPr lang="en-US" dirty="0">
                <a:solidFill>
                  <a:srgbClr val="400080"/>
                </a:solidFill>
              </a:rPr>
              <a:t>or arouse bad </a:t>
            </a:r>
            <a:r>
              <a:rPr lang="en-US" dirty="0" smtClean="0">
                <a:solidFill>
                  <a:srgbClr val="400080"/>
                </a:solidFill>
              </a:rPr>
              <a:t>memories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In psych </a:t>
            </a:r>
            <a:r>
              <a:rPr lang="en-US" dirty="0">
                <a:solidFill>
                  <a:srgbClr val="008000"/>
                </a:solidFill>
              </a:rPr>
              <a:t>healthy </a:t>
            </a:r>
            <a:r>
              <a:rPr lang="en-US" dirty="0" err="1" smtClean="0">
                <a:solidFill>
                  <a:srgbClr val="008000"/>
                </a:solidFill>
              </a:rPr>
              <a:t>ppl</a:t>
            </a:r>
            <a:r>
              <a:rPr lang="en-US" dirty="0" smtClean="0">
                <a:solidFill>
                  <a:srgbClr val="008000"/>
                </a:solidFill>
              </a:rPr>
              <a:t>, schema </a:t>
            </a:r>
            <a:r>
              <a:rPr lang="en-US" dirty="0">
                <a:solidFill>
                  <a:srgbClr val="008000"/>
                </a:solidFill>
              </a:rPr>
              <a:t>modes 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 </a:t>
            </a:r>
            <a:endParaRPr lang="en-US" dirty="0" smtClean="0">
              <a:solidFill>
                <a:srgbClr val="008000"/>
              </a:solidFill>
              <a:sym typeface="Wingdings"/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mild</a:t>
            </a:r>
            <a:r>
              <a:rPr lang="en-US" dirty="0">
                <a:solidFill>
                  <a:srgbClr val="008000"/>
                </a:solidFill>
              </a:rPr>
              <a:t>, flexible mind states </a:t>
            </a:r>
            <a:r>
              <a:rPr lang="en-US" dirty="0" smtClean="0">
                <a:solidFill>
                  <a:srgbClr val="008000"/>
                </a:solidFill>
              </a:rPr>
              <a:t>easily </a:t>
            </a:r>
            <a:r>
              <a:rPr lang="en-US" dirty="0">
                <a:solidFill>
                  <a:srgbClr val="008000"/>
                </a:solidFill>
              </a:rPr>
              <a:t>pacified by </a:t>
            </a:r>
            <a:r>
              <a:rPr lang="en-US" dirty="0" smtClean="0">
                <a:solidFill>
                  <a:srgbClr val="008000"/>
                </a:solidFill>
              </a:rPr>
              <a:t>rest </a:t>
            </a:r>
            <a:r>
              <a:rPr lang="en-US" dirty="0">
                <a:solidFill>
                  <a:srgbClr val="008000"/>
                </a:solidFill>
              </a:rPr>
              <a:t>of </a:t>
            </a:r>
            <a:r>
              <a:rPr lang="en-US" dirty="0" smtClean="0">
                <a:solidFill>
                  <a:srgbClr val="008000"/>
                </a:solidFill>
              </a:rPr>
              <a:t>personality </a:t>
            </a:r>
          </a:p>
          <a:p>
            <a:r>
              <a:rPr lang="en-US" dirty="0" smtClean="0">
                <a:solidFill>
                  <a:srgbClr val="400080"/>
                </a:solidFill>
              </a:rPr>
              <a:t>In “disordered” </a:t>
            </a:r>
            <a:r>
              <a:rPr lang="en-US" dirty="0" err="1" smtClean="0">
                <a:solidFill>
                  <a:srgbClr val="400080"/>
                </a:solidFill>
              </a:rPr>
              <a:t>ppl</a:t>
            </a:r>
            <a:r>
              <a:rPr lang="en-US" dirty="0" smtClean="0">
                <a:solidFill>
                  <a:srgbClr val="400080"/>
                </a:solidFill>
              </a:rPr>
              <a:t>, schema </a:t>
            </a:r>
            <a:r>
              <a:rPr lang="en-US" dirty="0">
                <a:solidFill>
                  <a:srgbClr val="400080"/>
                </a:solidFill>
              </a:rPr>
              <a:t>modes </a:t>
            </a:r>
            <a:r>
              <a:rPr lang="en-US" dirty="0" smtClean="0">
                <a:solidFill>
                  <a:srgbClr val="400080"/>
                </a:solidFill>
                <a:sym typeface="Wingdings"/>
              </a:rPr>
              <a:t> </a:t>
            </a:r>
            <a:endParaRPr lang="en-US" dirty="0" smtClean="0">
              <a:solidFill>
                <a:srgbClr val="400080"/>
              </a:solidFill>
              <a:sym typeface="Wingdings"/>
            </a:endParaRPr>
          </a:p>
          <a:p>
            <a:pPr lvl="1"/>
            <a:r>
              <a:rPr lang="en-US" dirty="0" smtClean="0">
                <a:solidFill>
                  <a:srgbClr val="400080"/>
                </a:solidFill>
              </a:rPr>
              <a:t>more </a:t>
            </a:r>
            <a:r>
              <a:rPr lang="en-US" dirty="0">
                <a:solidFill>
                  <a:srgbClr val="400080"/>
                </a:solidFill>
              </a:rPr>
              <a:t>severe, rigid mind states </a:t>
            </a:r>
            <a:r>
              <a:rPr lang="en-US" dirty="0" smtClean="0">
                <a:solidFill>
                  <a:srgbClr val="400080"/>
                </a:solidFill>
              </a:rPr>
              <a:t>seem “split off” from reg. personality</a:t>
            </a:r>
            <a:endParaRPr lang="en-US" dirty="0">
              <a:solidFill>
                <a:srgbClr val="4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60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44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856" y="898315"/>
            <a:ext cx="8229600" cy="4525963"/>
          </a:xfrm>
        </p:spPr>
        <p:txBody>
          <a:bodyPr/>
          <a:lstStyle/>
          <a:p>
            <a:r>
              <a:rPr lang="en-US" dirty="0" smtClean="0"/>
              <a:t>Child modes</a:t>
            </a:r>
          </a:p>
          <a:p>
            <a:r>
              <a:rPr lang="en-US" dirty="0" smtClean="0"/>
              <a:t>Dysfunctional coping modes</a:t>
            </a:r>
          </a:p>
          <a:p>
            <a:r>
              <a:rPr lang="en-US" dirty="0" smtClean="0"/>
              <a:t>Dysfunctional parent modes</a:t>
            </a:r>
          </a:p>
          <a:p>
            <a:r>
              <a:rPr lang="en-US" dirty="0" smtClean="0"/>
              <a:t>Healthy adult mode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73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Child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2276"/>
            <a:ext cx="8229600" cy="5510064"/>
          </a:xfrm>
        </p:spPr>
        <p:txBody>
          <a:bodyPr/>
          <a:lstStyle/>
          <a:p>
            <a:r>
              <a:rPr lang="en-US" dirty="0" smtClean="0"/>
              <a:t>Vulnerable </a:t>
            </a:r>
            <a:r>
              <a:rPr lang="en-US" dirty="0" smtClean="0"/>
              <a:t>child – </a:t>
            </a:r>
          </a:p>
          <a:p>
            <a:endParaRPr lang="en-US" dirty="0" smtClean="0"/>
          </a:p>
          <a:p>
            <a:r>
              <a:rPr lang="en-US" dirty="0" smtClean="0"/>
              <a:t>Angry </a:t>
            </a:r>
            <a:r>
              <a:rPr lang="en-US" dirty="0" smtClean="0"/>
              <a:t>child – </a:t>
            </a:r>
          </a:p>
          <a:p>
            <a:endParaRPr lang="en-US" dirty="0" smtClean="0"/>
          </a:p>
          <a:p>
            <a:r>
              <a:rPr lang="en-US" dirty="0" smtClean="0"/>
              <a:t>Impulsive/Undisciplined </a:t>
            </a:r>
            <a:r>
              <a:rPr lang="en-US" dirty="0" smtClean="0"/>
              <a:t>child – </a:t>
            </a:r>
          </a:p>
          <a:p>
            <a:endParaRPr lang="en-US" dirty="0" smtClean="0"/>
          </a:p>
          <a:p>
            <a:r>
              <a:rPr lang="en-US" dirty="0" smtClean="0"/>
              <a:t>Happy </a:t>
            </a:r>
            <a:r>
              <a:rPr lang="en-US" dirty="0" smtClean="0"/>
              <a:t>child –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5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378</Words>
  <Application>Microsoft Macintosh PowerPoint</Application>
  <PresentationFormat>On-screen Show (4:3)</PresentationFormat>
  <Paragraphs>108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Wingdings</vt:lpstr>
      <vt:lpstr>Arial</vt:lpstr>
      <vt:lpstr>Office Theme</vt:lpstr>
      <vt:lpstr>To Know from Kellas (2010) </vt:lpstr>
      <vt:lpstr>Memorable Messages</vt:lpstr>
      <vt:lpstr>Schemas</vt:lpstr>
      <vt:lpstr>PowerPoint Presentation</vt:lpstr>
      <vt:lpstr>PowerPoint Presentation</vt:lpstr>
      <vt:lpstr>Young’s (2003) Maladaptive Schemas for individuals</vt:lpstr>
      <vt:lpstr>Schemas result in “MODES”</vt:lpstr>
      <vt:lpstr>Mode Types</vt:lpstr>
      <vt:lpstr>Child Modes</vt:lpstr>
      <vt:lpstr>Dysfunctional Coping Modes</vt:lpstr>
      <vt:lpstr>Dysfunctional Parent Modes </vt:lpstr>
      <vt:lpstr>Healthy Adult Mode</vt:lpstr>
      <vt:lpstr>… … … lead to Scripts</vt:lpstr>
      <vt:lpstr>One version of ingrained, codified scripts… RITUALS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Eckstein</dc:creator>
  <cp:lastModifiedBy>Jessica Eckstein</cp:lastModifiedBy>
  <cp:revision>23</cp:revision>
  <dcterms:created xsi:type="dcterms:W3CDTF">2015-01-08T22:19:04Z</dcterms:created>
  <dcterms:modified xsi:type="dcterms:W3CDTF">2017-03-31T20:30:03Z</dcterms:modified>
</cp:coreProperties>
</file>